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-bold.fntdata"/><Relationship Id="rId12" Type="http://schemas.openxmlformats.org/officeDocument/2006/relationships/slide" Target="slides/slide8.xml"/><Relationship Id="rId34" Type="http://schemas.openxmlformats.org/officeDocument/2006/relationships/font" Target="fonts/Roboto-regular.fntdata"/><Relationship Id="rId15" Type="http://schemas.openxmlformats.org/officeDocument/2006/relationships/slide" Target="slides/slide11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10.xml"/><Relationship Id="rId36" Type="http://schemas.openxmlformats.org/officeDocument/2006/relationships/font" Target="fonts/Robot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a08043488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a08043488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a049d125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a049d125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abd4d3316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abd4d3316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abd4d3316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abd4d3316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abd4d3316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abd4d331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a0804348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a0804348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a08043488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a08043488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abd4d3316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abd4d3316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a0804348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a0804348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a08043488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a08043488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abd263e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abd263e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a08043488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a08043488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a08043488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a08043488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a08043488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a08043488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a08043488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a08043488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a08043488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a08043488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a08043488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a08043488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a08043488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a08043488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a08043488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a08043488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a08043488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a08043488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a08043488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a08043488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abd263e3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abd263e3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abd263e3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abd263e3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abd4d3316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abd4d3316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abd4d331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abd4d331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abd4d3316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abd4d331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bd4d3316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bd4d3316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abd4d331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abd4d331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rxiv.org/search/cs?searchtype=author&amp;query=%C3%87i%C3%A7ek%2C+%C3%96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isi.uu.nl/Research/Databases/DRIVE/id=855.html" TargetMode="External"/><Relationship Id="rId4" Type="http://schemas.openxmlformats.org/officeDocument/2006/relationships/hyperlink" Target="https://www.isi.uu.nl/Research/Databases/DRIVE/id=855.html" TargetMode="External"/><Relationship Id="rId5" Type="http://schemas.openxmlformats.org/officeDocument/2006/relationships/hyperlink" Target="https://www.isi.uu.nl/Research/Databases/DRIVE/id=855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Machine Learning for Retinal Blood Vessel Segmentation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 797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Emily Zhang, Wanli Ma, Mitchel Colebank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4724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25" y="1470150"/>
            <a:ext cx="5191325" cy="23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468125" y="319125"/>
            <a:ext cx="7337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Issue: Lack of spatial context?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3575" y="1433350"/>
            <a:ext cx="30099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5589600" y="2493363"/>
            <a:ext cx="498600" cy="3279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152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Update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U-net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8839199" cy="4184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8475"/>
            <a:ext cx="9800698" cy="362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1" cy="1072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 txBox="1"/>
          <p:nvPr/>
        </p:nvSpPr>
        <p:spPr>
          <a:xfrm>
            <a:off x="721675" y="1233400"/>
            <a:ext cx="7623300" cy="3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Attempted to run the full,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1/2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, and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1/4 U-net models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◦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(This is with respect to the number of 2D convs at each phase of the architecture)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Loss function: Pixelwise Crossentropy with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◦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Weights foreground more than background (i.e. class 1 vs class 0)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Metrics: accuracy, and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Dice Coefficient </a:t>
            </a:r>
            <a:endParaRPr i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475" y="2398498"/>
            <a:ext cx="1894500" cy="4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9475" y="3882351"/>
            <a:ext cx="4729850" cy="10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 dice_coef(y_true, y_pred):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y_true_f = K.flatten(y_true) ; y_pred_f = K.flatten(y_pred)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intersection = K.sum(y_true_f * y_pred_f)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return (2. * intersection) / (K.sum(y_true_f) + K.sum(y_pred_f))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0" y="3145372"/>
            <a:ext cx="6151376" cy="14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size (rgb format): 532*532*3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Truth size (black and white): 532*532*1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output size must equal image size of the truth image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◦ after convolution, the output size is smaller than input size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◦ zero pad to make the image size bigger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size (rgb format): 716*716*3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size: 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532*532*2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141125" y="15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812" y="884050"/>
            <a:ext cx="5165625" cy="386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 txBox="1"/>
          <p:nvPr/>
        </p:nvSpPr>
        <p:spPr>
          <a:xfrm>
            <a:off x="5901725" y="933225"/>
            <a:ext cx="16953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Testing Images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28500" y="884060"/>
            <a:ext cx="5165625" cy="38658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/>
          <p:nvPr/>
        </p:nvSpPr>
        <p:spPr>
          <a:xfrm>
            <a:off x="1317752" y="884050"/>
            <a:ext cx="1765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Training Images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0900" y="829599"/>
            <a:ext cx="5729933" cy="42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5900" y="829600"/>
            <a:ext cx="5751850" cy="43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0"/>
            <a:ext cx="88323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Yellow is ground truth, Blue is predicted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Test model 1 (32 filters, 49 epochs)              Test model 2 (16 filters, 99 epochs)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vessels are not captured in training (model 1)</a:t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100" y="1017725"/>
            <a:ext cx="4251082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67150" y="107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Introduction: Biological motivation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Architecture and Data Augmentation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Conclusions and Future Work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vessels are not captured in training (model 1)</a:t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825" y="1017713"/>
            <a:ext cx="4076700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looks fully trained (model 1) </a:t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000" y="1017725"/>
            <a:ext cx="426720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image (model 1) perfect!</a:t>
            </a:r>
            <a:endParaRPr/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650" y="1017725"/>
            <a:ext cx="4171950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image (model 1) may not capture small vessels</a:t>
            </a:r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13"/>
            <a:ext cx="4095750" cy="41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0" y="1008188"/>
            <a:ext cx="400050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image (model 1) may not capture a big vessel</a:t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588" y="1017713"/>
            <a:ext cx="408622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6"/>
          <p:cNvSpPr/>
          <p:nvPr/>
        </p:nvSpPr>
        <p:spPr>
          <a:xfrm rot="10800000">
            <a:off x="4956825" y="1524400"/>
            <a:ext cx="653400" cy="57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13" y="1017713"/>
            <a:ext cx="4105275" cy="4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850" y="1358976"/>
            <a:ext cx="32512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7"/>
          <p:cNvSpPr/>
          <p:nvPr/>
        </p:nvSpPr>
        <p:spPr>
          <a:xfrm>
            <a:off x="7458575" y="2556600"/>
            <a:ext cx="986400" cy="211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311700" y="17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475" y="795975"/>
            <a:ext cx="7355450" cy="431987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8"/>
          <p:cNvSpPr txBox="1"/>
          <p:nvPr/>
        </p:nvSpPr>
        <p:spPr>
          <a:xfrm>
            <a:off x="414800" y="1437975"/>
            <a:ext cx="10371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</a:t>
            </a:r>
            <a:endParaRPr/>
          </a:p>
        </p:txBody>
      </p:sp>
      <p:sp>
        <p:nvSpPr>
          <p:cNvPr id="228" name="Google Shape;228;p38"/>
          <p:cNvSpPr txBox="1"/>
          <p:nvPr/>
        </p:nvSpPr>
        <p:spPr>
          <a:xfrm>
            <a:off x="414800" y="3318700"/>
            <a:ext cx="10371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2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Summary of Results: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reduced 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1/4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 was more 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computationally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feasible to train given computing resources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 availability of GPU’s may have allowed for better results in the full model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Seems that certain vessels are still uncaptured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 be due to reduced U-net architecture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full images as tile provide better result than reduced tiling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Future Directions: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128025" y="1105750"/>
            <a:ext cx="3837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U-net Architecture: </a:t>
            </a: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Çiçek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et. al, </a:t>
            </a:r>
            <a:r>
              <a:rPr lang="en">
                <a:solidFill>
                  <a:schemeClr val="dk1"/>
                </a:solidFill>
              </a:rPr>
              <a:t>[3]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Can we somehow use the same architecture and data augmentation methods to classify human CT images?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050" y="1008753"/>
            <a:ext cx="3311933" cy="31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9750" y="116688"/>
            <a:ext cx="1720044" cy="49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/>
          <p:nvPr/>
        </p:nvSpPr>
        <p:spPr>
          <a:xfrm>
            <a:off x="4578825" y="533050"/>
            <a:ext cx="738000" cy="5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0"/>
          <p:cNvSpPr/>
          <p:nvPr/>
        </p:nvSpPr>
        <p:spPr>
          <a:xfrm>
            <a:off x="4323975" y="2102550"/>
            <a:ext cx="845700" cy="954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0"/>
          <p:cNvSpPr/>
          <p:nvPr/>
        </p:nvSpPr>
        <p:spPr>
          <a:xfrm>
            <a:off x="4149150" y="3614275"/>
            <a:ext cx="1453500" cy="1096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40"/>
          <p:cNvCxnSpPr>
            <a:stCxn id="243" idx="6"/>
          </p:cNvCxnSpPr>
          <p:nvPr/>
        </p:nvCxnSpPr>
        <p:spPr>
          <a:xfrm>
            <a:off x="5316825" y="819400"/>
            <a:ext cx="1060200" cy="91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40"/>
          <p:cNvCxnSpPr/>
          <p:nvPr/>
        </p:nvCxnSpPr>
        <p:spPr>
          <a:xfrm>
            <a:off x="5469225" y="971800"/>
            <a:ext cx="1060200" cy="91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40"/>
          <p:cNvCxnSpPr>
            <a:stCxn id="244" idx="6"/>
          </p:cNvCxnSpPr>
          <p:nvPr/>
        </p:nvCxnSpPr>
        <p:spPr>
          <a:xfrm>
            <a:off x="5169675" y="2579850"/>
            <a:ext cx="1167900" cy="1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40"/>
          <p:cNvCxnSpPr>
            <a:stCxn id="245" idx="6"/>
          </p:cNvCxnSpPr>
          <p:nvPr/>
        </p:nvCxnSpPr>
        <p:spPr>
          <a:xfrm flipH="1" rot="10800000">
            <a:off x="5602650" y="3608275"/>
            <a:ext cx="577500" cy="55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AutoNum type="arabicPeriod"/>
            </a:pPr>
            <a:r>
              <a:rPr lang="en" sz="14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J.J. Staal, M.D. Abramoff, M. Niemeijer, M.A. Viergever, B. van Ginneken, "Ridge based vessel segmentation in color images of the retina", </a:t>
            </a:r>
            <a:r>
              <a:rPr i="1" lang="en" sz="14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IEEE Transactions on Medical Imaging</a:t>
            </a:r>
            <a:r>
              <a:rPr lang="en" sz="14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, 2004, vol. 23, pp. 501-509.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Ronneberger, Olaf, et al. </a:t>
            </a:r>
            <a:r>
              <a:rPr i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U-Net: Convolutional Networks for Biomedical Image Segmentation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2015, pp. 1–8, doi:10.1007/978-3-319-24574-4_28.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AutoNum type="arabicPeriod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Çiçek, Özgün, et al. “3D U-Net: Learning Dense Volumetric Segmentation from Sparse Annotation.” </a:t>
            </a:r>
            <a:r>
              <a:rPr i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 Notes in Computer Science (Including Subseries Lecture Notes in Artificial Intelligence and Lecture Notes in Bioinformatics)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9901 LNCS, 2016, pp. 424–32, doi:10.1007/978-3-319-46723-8_49.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Diabetes (elevated glucose levels) affects approximately 5.5% of the world population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Approximately 10% of these patients have 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diabetic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retinopathy, a disease that can lead to blindness [1].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Considered one of the leading causes of blindness in the Western World.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World Health Organization encourages early screening to help prevent disease worsening,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motivates the need for more advanced, automated screening tools.</a:t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167150" y="107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Biological Motivation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167150" y="107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Retinal Imaging Data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000" y="264075"/>
            <a:ext cx="2217674" cy="2292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012" y="2744963"/>
            <a:ext cx="2217674" cy="2292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0675" y="264050"/>
            <a:ext cx="2217674" cy="229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0675" y="2744975"/>
            <a:ext cx="2217674" cy="22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8303175" y="1305025"/>
            <a:ext cx="315000" cy="315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≈</a:t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6621150" y="3367100"/>
            <a:ext cx="315000" cy="315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≈</a:t>
            </a:r>
            <a:endParaRPr/>
          </a:p>
        </p:txBody>
      </p:sp>
      <p:cxnSp>
        <p:nvCxnSpPr>
          <p:cNvPr id="79" name="Google Shape;79;p16"/>
          <p:cNvCxnSpPr>
            <a:stCxn id="80" idx="3"/>
            <a:endCxn id="77" idx="3"/>
          </p:cNvCxnSpPr>
          <p:nvPr/>
        </p:nvCxnSpPr>
        <p:spPr>
          <a:xfrm flipH="1" rot="10800000">
            <a:off x="3647150" y="1573750"/>
            <a:ext cx="4702200" cy="1578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6"/>
          <p:cNvCxnSpPr>
            <a:stCxn id="80" idx="3"/>
            <a:endCxn id="78" idx="2"/>
          </p:cNvCxnSpPr>
          <p:nvPr/>
        </p:nvCxnSpPr>
        <p:spPr>
          <a:xfrm>
            <a:off x="3647150" y="3151750"/>
            <a:ext cx="2973900" cy="372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" name="Google Shape;80;p16"/>
          <p:cNvSpPr txBox="1"/>
          <p:nvPr>
            <p:ph type="title"/>
          </p:nvPr>
        </p:nvSpPr>
        <p:spPr>
          <a:xfrm>
            <a:off x="-61450" y="1737400"/>
            <a:ext cx="3708600" cy="28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Hundreds of blood vessels in an interconnected tree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Leads to 1 pixel wide ground truth with irregular shape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Small vessels are hardly visible in original image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21600" y="9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Architecture: Original U-Net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25" y="671100"/>
            <a:ext cx="8049524" cy="428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167150" y="107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Tasks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to increase the size of the data set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○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training images total leads to 0% accuracy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Could we train image segments?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○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 the dimensions fit the U-Net?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886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Options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•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Standardization (using </a:t>
            </a:r>
            <a:r>
              <a:rPr i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(max-data)/(max-min)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•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•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Shearing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•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•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Shifted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•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Centralized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0250"/>
            <a:ext cx="7827000" cy="46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0800" y="1650"/>
            <a:ext cx="2556425" cy="15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